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Ultrasonic Aid</c:v>
                </c:pt>
              </c:strCache>
            </c:strRef>
          </c:tx>
          <c:spPr>
            <a:solidFill>
              <a:srgbClr val="4F81BD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Sheet1!$A$2:$A$4</c:f>
              <c:multiLvlStrCache>
                <c:ptCount val="3"/>
                <c:lvl>
                  <c:pt idx="0">
                    <c:v>Reaction time (ms)</c:v>
                  </c:pt>
                  <c:pt idx="1">
                    <c:v>Detection range (m)</c:v>
                  </c:pt>
                  <c:pt idx="2">
                    <c:v>Coverage (deg)</c:v>
                  </c:pt>
                </c:lvl>
              </c:multiLvlStrCache>
            </c:multiLvl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300</c:v>
                </c:pt>
                <c:pt idx="1">
                  <c:v>4</c:v>
                </c:pt>
                <c:pt idx="2">
                  <c:v>120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White Cane</c:v>
                </c:pt>
              </c:strCache>
            </c:strRef>
          </c:tx>
          <c:spPr>
            <a:solidFill>
              <a:srgbClr val="C0504D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Sheet1!$A$2:$A$4</c:f>
              <c:multiLvlStrCache>
                <c:ptCount val="3"/>
                <c:lvl>
                  <c:pt idx="0">
                    <c:v>Reaction time (ms)</c:v>
                  </c:pt>
                  <c:pt idx="1">
                    <c:v>Detection range (m)</c:v>
                  </c:pt>
                  <c:pt idx="2">
                    <c:v>Coverage (deg)</c:v>
                  </c:pt>
                </c:lvl>
              </c:multiLvlStrCache>
            </c:multiLvl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800</c:v>
                </c:pt>
                <c:pt idx="1">
                  <c:v>1</c:v>
                </c:pt>
                <c:pt idx="2">
                  <c:v>30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666666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8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666666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legend>
      <c:legendPos val="r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image-1-1.png>
</file>

<file path=ppt/media/image-2-1.png>
</file>

<file path=ppt/media/image-6-1.png>
</file>

<file path=ppt/media/image-7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F9FC">
              <a:alpha val="80000"/>
            </a:srgbClr>
          </a:solidFill>
          <a:ln w="12700">
            <a:solidFill>
              <a:srgbClr val="F7F9FC"/>
            </a:solidFill>
            <a:prstDash val="solid"/>
          </a:ln>
        </p:spPr>
        <p:txBody>
          <a:bodyPr/>
          <a:p/>
        </p:txBody>
      </p:sp>
      <p:sp>
        <p:nvSpPr>
          <p:cNvPr id="4" name="Text 1"/>
          <p:cNvSpPr/>
          <p:nvPr/>
        </p:nvSpPr>
        <p:spPr>
          <a:xfrm>
            <a:off x="548640" y="1828800"/>
            <a:ext cx="804672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203864"/>
                </a:solidFill>
              </a:rPr>
              <a:t>Ultrasonic Navigation Aid</a:t>
            </a:r>
            <a:pPr algn="l" indent="0" marL="0">
              <a:buNone/>
            </a:pPr>
            <a:endParaRPr lang="en-US" sz="3600" dirty="0"/>
          </a:p>
          <a:p>
            <a:pPr algn="l" indent="0" marL="0">
              <a:buNone/>
            </a:pPr>
            <a:r>
              <a:rPr lang="en-US" sz="2800" i="1" dirty="0">
                <a:solidFill>
                  <a:srgbClr val="203864"/>
                </a:solidFill>
              </a:rPr>
              <a:t>for the Visually Impaired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548640" y="3566160"/>
            <a:ext cx="8046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666666"/>
                </a:solidFill>
              </a:rPr>
              <a:t>Empowering mobility with intelligent sensing and haptics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Problem &amp; Motivation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65760" y="1097280"/>
            <a:ext cx="50292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203864"/>
                </a:solidFill>
              </a:rPr>
              <a:t>• Navigating complex environments without vision is hazardous and exhausting.
</a:t>
            </a:r>
            <a:pPr indent="0" marL="0">
              <a:buNone/>
            </a:pPr>
            <a:r>
              <a:rPr lang="en-US" sz="1400" dirty="0">
                <a:solidFill>
                  <a:srgbClr val="203864"/>
                </a:solidFill>
              </a:rPr>
              <a:t>• Traditional canes provide limited range and do not anticipate overhead obstacles.
</a:t>
            </a:r>
            <a:pPr indent="0" marL="0">
              <a:buNone/>
            </a:pPr>
            <a:r>
              <a:rPr lang="en-US" sz="1400" dirty="0">
                <a:solidFill>
                  <a:srgbClr val="203864"/>
                </a:solidFill>
              </a:rPr>
              <a:t>• Falls and collisions lead to injuries, loss of independence and reduced quality of life.
</a:t>
            </a:r>
            <a:pPr indent="0" marL="0">
              <a:buNone/>
            </a:pPr>
            <a:r>
              <a:rPr lang="en-US" sz="1400" b="1" dirty="0">
                <a:solidFill>
                  <a:srgbClr val="203864"/>
                </a:solidFill>
              </a:rPr>
              <a:t>Our goal: deliver an affordable, wearable sensing system that notifies the user of obstacles and trenches through intuitive haptic feedback.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9280" y="109728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Hardware Architecture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840480" y="1828800"/>
            <a:ext cx="1463040" cy="731520"/>
          </a:xfrm>
          <a:prstGeom prst="roundRect">
            <a:avLst>
              <a:gd name="adj" fmla="val 6250"/>
            </a:avLst>
          </a:prstGeom>
          <a:solidFill>
            <a:srgbClr val="B8CCE4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3840480" y="182880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Microcontroller</a:t>
            </a:r>
            <a:endParaRPr lang="en-US" sz="1000" dirty="0"/>
          </a:p>
        </p:txBody>
      </p:sp>
      <p:sp>
        <p:nvSpPr>
          <p:cNvPr id="5" name="Shape 3"/>
          <p:cNvSpPr/>
          <p:nvPr/>
        </p:nvSpPr>
        <p:spPr>
          <a:xfrm>
            <a:off x="914400" y="914400"/>
            <a:ext cx="1463040" cy="731520"/>
          </a:xfrm>
          <a:prstGeom prst="roundRect">
            <a:avLst/>
          </a:prstGeom>
          <a:solidFill>
            <a:srgbClr val="8DBB67"/>
          </a:solidFill>
          <a:ln w="12700">
            <a:solidFill>
              <a:srgbClr val="8DBB67"/>
            </a:solidFill>
            <a:prstDash val="solid"/>
          </a:ln>
        </p:spPr>
        <p:txBody>
          <a:bodyPr/>
          <a:p/>
        </p:txBody>
      </p:sp>
      <p:sp>
        <p:nvSpPr>
          <p:cNvPr id="6" name="Text 4"/>
          <p:cNvSpPr/>
          <p:nvPr/>
        </p:nvSpPr>
        <p:spPr>
          <a:xfrm>
            <a:off x="914400" y="91440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Sensor 1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(Obstacle)</a:t>
            </a:r>
            <a:endParaRPr lang="en-US" sz="900" dirty="0"/>
          </a:p>
        </p:txBody>
      </p:sp>
      <p:sp>
        <p:nvSpPr>
          <p:cNvPr id="7" name="Shape 5"/>
          <p:cNvSpPr/>
          <p:nvPr/>
        </p:nvSpPr>
        <p:spPr>
          <a:xfrm>
            <a:off x="2377440" y="1280160"/>
            <a:ext cx="1463040" cy="0"/>
          </a:xfrm>
          <a:prstGeom prst="line">
            <a:avLst/>
          </a:prstGeom>
          <a:noFill/>
          <a:ln w="1905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8" name="Shape 6"/>
          <p:cNvSpPr/>
          <p:nvPr/>
        </p:nvSpPr>
        <p:spPr>
          <a:xfrm>
            <a:off x="3657600" y="1216152"/>
            <a:ext cx="274320" cy="137160"/>
          </a:xfrm>
          <a:prstGeom prst="rightArrow">
            <a:avLst/>
          </a:prstGeom>
          <a:solidFill>
            <a:srgbClr val="4F81BD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9" name="Shape 7"/>
          <p:cNvSpPr/>
          <p:nvPr/>
        </p:nvSpPr>
        <p:spPr>
          <a:xfrm>
            <a:off x="914400" y="2743200"/>
            <a:ext cx="1463040" cy="731520"/>
          </a:xfrm>
          <a:prstGeom prst="roundRect">
            <a:avLst/>
          </a:prstGeom>
          <a:solidFill>
            <a:srgbClr val="8DBB67"/>
          </a:solidFill>
          <a:ln w="12700">
            <a:solidFill>
              <a:srgbClr val="8DBB67"/>
            </a:solidFill>
            <a:prstDash val="solid"/>
          </a:ln>
        </p:spPr>
        <p:txBody>
          <a:bodyPr/>
          <a:p/>
        </p:txBody>
      </p:sp>
      <p:sp>
        <p:nvSpPr>
          <p:cNvPr id="10" name="Text 8"/>
          <p:cNvSpPr/>
          <p:nvPr/>
        </p:nvSpPr>
        <p:spPr>
          <a:xfrm>
            <a:off x="914400" y="274320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Sensor 2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(Trench)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2377440" y="3108960"/>
            <a:ext cx="1463040" cy="0"/>
          </a:xfrm>
          <a:prstGeom prst="line">
            <a:avLst/>
          </a:prstGeom>
          <a:noFill/>
          <a:ln w="1905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12" name="Shape 10"/>
          <p:cNvSpPr/>
          <p:nvPr/>
        </p:nvSpPr>
        <p:spPr>
          <a:xfrm>
            <a:off x="3657600" y="3044952"/>
            <a:ext cx="274320" cy="137160"/>
          </a:xfrm>
          <a:prstGeom prst="rightArrow">
            <a:avLst/>
          </a:prstGeom>
          <a:solidFill>
            <a:srgbClr val="4F81BD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13" name="Shape 11"/>
          <p:cNvSpPr/>
          <p:nvPr/>
        </p:nvSpPr>
        <p:spPr>
          <a:xfrm>
            <a:off x="6766560" y="914400"/>
            <a:ext cx="1463040" cy="731520"/>
          </a:xfrm>
          <a:prstGeom prst="roundRect">
            <a:avLst/>
          </a:prstGeom>
          <a:solidFill>
            <a:srgbClr val="8DBB67"/>
          </a:solidFill>
          <a:ln w="12700">
            <a:solidFill>
              <a:srgbClr val="8DBB67"/>
            </a:solidFill>
            <a:prstDash val="solid"/>
          </a:ln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6766560" y="91440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Servo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(Sweeping)</a:t>
            </a:r>
            <a:endParaRPr lang="en-US" sz="900" dirty="0"/>
          </a:p>
        </p:txBody>
      </p:sp>
      <p:sp>
        <p:nvSpPr>
          <p:cNvPr id="15" name="Shape 13"/>
          <p:cNvSpPr/>
          <p:nvPr/>
        </p:nvSpPr>
        <p:spPr>
          <a:xfrm>
            <a:off x="5303520" y="1280160"/>
            <a:ext cx="1463040" cy="0"/>
          </a:xfrm>
          <a:prstGeom prst="line">
            <a:avLst/>
          </a:prstGeom>
          <a:noFill/>
          <a:ln w="1905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16" name="Shape 14"/>
          <p:cNvSpPr/>
          <p:nvPr/>
        </p:nvSpPr>
        <p:spPr>
          <a:xfrm>
            <a:off x="6583680" y="1216152"/>
            <a:ext cx="274320" cy="137160"/>
          </a:xfrm>
          <a:prstGeom prst="rightArrow">
            <a:avLst/>
          </a:prstGeom>
          <a:solidFill>
            <a:srgbClr val="4F81BD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17" name="Shape 15"/>
          <p:cNvSpPr/>
          <p:nvPr/>
        </p:nvSpPr>
        <p:spPr>
          <a:xfrm>
            <a:off x="6766560" y="2743200"/>
            <a:ext cx="1463040" cy="731520"/>
          </a:xfrm>
          <a:prstGeom prst="roundRect">
            <a:avLst/>
          </a:prstGeom>
          <a:solidFill>
            <a:srgbClr val="8DBB67"/>
          </a:solidFill>
          <a:ln w="12700">
            <a:solidFill>
              <a:srgbClr val="8DBB67"/>
            </a:solidFill>
            <a:prstDash val="solid"/>
          </a:ln>
        </p:spPr>
        <p:txBody>
          <a:bodyPr/>
          <a:p/>
        </p:txBody>
      </p:sp>
      <p:sp>
        <p:nvSpPr>
          <p:cNvPr id="18" name="Text 16"/>
          <p:cNvSpPr/>
          <p:nvPr/>
        </p:nvSpPr>
        <p:spPr>
          <a:xfrm>
            <a:off x="6766560" y="274320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Vibration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Motor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5303520" y="3108960"/>
            <a:ext cx="1463040" cy="0"/>
          </a:xfrm>
          <a:prstGeom prst="line">
            <a:avLst/>
          </a:prstGeom>
          <a:noFill/>
          <a:ln w="1905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20" name="Shape 18"/>
          <p:cNvSpPr/>
          <p:nvPr/>
        </p:nvSpPr>
        <p:spPr>
          <a:xfrm>
            <a:off x="6583680" y="3044952"/>
            <a:ext cx="274320" cy="137160"/>
          </a:xfrm>
          <a:prstGeom prst="rightArrow">
            <a:avLst/>
          </a:prstGeom>
          <a:solidFill>
            <a:srgbClr val="4F81BD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21" name="Shape 19"/>
          <p:cNvSpPr/>
          <p:nvPr/>
        </p:nvSpPr>
        <p:spPr>
          <a:xfrm>
            <a:off x="3840480" y="3931920"/>
            <a:ext cx="1463040" cy="731520"/>
          </a:xfrm>
          <a:prstGeom prst="roundRect">
            <a:avLst/>
          </a:prstGeom>
          <a:solidFill>
            <a:srgbClr val="8DBB67"/>
          </a:solidFill>
          <a:ln w="12700">
            <a:solidFill>
              <a:srgbClr val="8DBB67"/>
            </a:solidFill>
            <a:prstDash val="solid"/>
          </a:ln>
        </p:spPr>
        <p:txBody>
          <a:bodyPr/>
          <a:p/>
        </p:txBody>
      </p:sp>
      <p:sp>
        <p:nvSpPr>
          <p:cNvPr id="22" name="Text 20"/>
          <p:cNvSpPr/>
          <p:nvPr/>
        </p:nvSpPr>
        <p:spPr>
          <a:xfrm>
            <a:off x="3840480" y="3931920"/>
            <a:ext cx="1463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Bluetooth</a:t>
            </a:r>
            <a:endParaRPr lang="en-US" sz="900" dirty="0"/>
          </a:p>
          <a:p>
            <a:pPr algn="ctr" indent="0" marL="0">
              <a:buNone/>
            </a:pPr>
            <a:r>
              <a:rPr lang="en-US" sz="900" dirty="0">
                <a:solidFill>
                  <a:srgbClr val="F7F9FC"/>
                </a:solidFill>
              </a:rPr>
              <a:t>Module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4572000" y="2560320"/>
            <a:ext cx="0" cy="1371600"/>
          </a:xfrm>
          <a:prstGeom prst="line">
            <a:avLst/>
          </a:prstGeom>
          <a:noFill/>
          <a:ln w="1905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24" name="Shape 22"/>
          <p:cNvSpPr/>
          <p:nvPr/>
        </p:nvSpPr>
        <p:spPr>
          <a:xfrm>
            <a:off x="4434840" y="3657600"/>
            <a:ext cx="274320" cy="274320"/>
          </a:xfrm>
          <a:prstGeom prst="downArrow">
            <a:avLst/>
          </a:prstGeom>
          <a:solidFill>
            <a:srgbClr val="4F81BD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25" name="Text 23"/>
          <p:cNvSpPr/>
          <p:nvPr/>
        </p:nvSpPr>
        <p:spPr>
          <a:xfrm>
            <a:off x="365760" y="402336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• HC‑SR04 sensors mounted at 1 m height</a:t>
            </a:r>
            <a:endParaRPr lang="en-US" sz="1000" dirty="0"/>
          </a:p>
        </p:txBody>
      </p:sp>
      <p:sp>
        <p:nvSpPr>
          <p:cNvPr id="26" name="Text 24"/>
          <p:cNvSpPr/>
          <p:nvPr/>
        </p:nvSpPr>
        <p:spPr>
          <a:xfrm>
            <a:off x="365760" y="425196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• Servo sweeps 30°–150° for obstacle detection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4754880" y="402336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• Second sensor fixed at 60° detects trenches</a:t>
            </a:r>
            <a:endParaRPr lang="en-US" sz="1000" dirty="0"/>
          </a:p>
        </p:txBody>
      </p:sp>
      <p:sp>
        <p:nvSpPr>
          <p:cNvPr id="28" name="Text 26"/>
          <p:cNvSpPr/>
          <p:nvPr/>
        </p:nvSpPr>
        <p:spPr>
          <a:xfrm>
            <a:off x="4754880" y="425196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• Vibrator on D9 warns user to stop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Algorithm &amp; Pin Assignments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65760" y="914400"/>
            <a:ext cx="438912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1. Rotate the first sensor via servo motor through an angular sweep (150°→30°).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2. At each angle, measure ultrasonic echo time without blocking the Bluetooth link.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3. Convert echo time to distance; use trigonometry to compute horizontal range: dₐ = dₒ · cos(θ).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4. Trigger vibration motor if an obstacle is within 1.5 m or if the fixed sensor reports a trench.
</a:t>
            </a:r>
            <a:pPr indent="0" marL="0">
              <a:buNone/>
            </a:pPr>
            <a:r>
              <a:rPr lang="en-US" sz="1200" b="1" dirty="0">
                <a:solidFill>
                  <a:srgbClr val="203864"/>
                </a:solidFill>
              </a:rPr>
              <a:t>5. Transmit JSON: {"sensorObstacle": dₐ, "sensorTrench": dₒ}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943600" y="1463040"/>
            <a:ext cx="1828800" cy="1828800"/>
          </a:xfrm>
          <a:prstGeom prst="rtTriangle">
            <a:avLst/>
          </a:prstGeom>
          <a:solidFill>
            <a:srgbClr val="B8CCE4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6766560" y="182880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dₒ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035040" y="292608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203864"/>
                </a:solidFill>
              </a:rPr>
              <a:t>dₐ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6163056" y="1737360"/>
            <a:ext cx="274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i="1" dirty="0">
                <a:solidFill>
                  <a:srgbClr val="203864"/>
                </a:solidFill>
              </a:rPr>
              <a:t>θ</a:t>
            </a:r>
            <a:endParaRPr lang="en-US" sz="1000" dirty="0"/>
          </a:p>
        </p:txBody>
      </p:sp>
      <p:graphicFrame>
        <p:nvGraphicFramePr>
          <p:cNvPr id="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486400" y="3657600"/>
          <a:ext cx="3657600" cy="1280160"/>
        </p:xfrm>
        <a:graphic>
          <a:graphicData uri="http://schemas.openxmlformats.org/drawingml/2006/table">
            <a:tbl>
              <a:tblPr/>
              <a:tblGrid>
                <a:gridCol w="914400"/>
                <a:gridCol w="2743200"/>
              </a:tblGrid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203864"/>
                          </a:solidFill>
                        </a:rPr>
                        <a:t>Pin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203864"/>
                          </a:solidFill>
                        </a:rPr>
                        <a:t>Function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D7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Sensor 1 Trigger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D8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Sensor 1 Echo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D10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Sensor 2 Trigger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D11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Sensor 2 Echo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D9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Vibration Motor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D3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Servo PWM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00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D1/D0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Bluetooth Tx/Rx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8CC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Bluetooth Data &amp; Firmware Design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4114800" cy="2011680"/>
          </a:xfrm>
          <a:prstGeom prst="roundRect">
            <a:avLst>
              <a:gd name="adj" fmla="val 2273"/>
            </a:avLst>
          </a:prstGeom>
          <a:solidFill>
            <a:srgbClr val="B8CCE4"/>
          </a:solidFill>
          <a:ln w="12700">
            <a:solidFill>
              <a:srgbClr val="4F81BD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548640" y="1371600"/>
            <a:ext cx="39319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203864"/>
                </a:solidFill>
              </a:rPr>
              <a:t>Example Payload
</a:t>
            </a:r>
            <a:pPr indent="0" marL="0">
              <a:buNone/>
            </a:pPr>
            <a:r>
              <a:rPr lang="en-US" sz="1100" dirty="0">
                <a:solidFill>
                  <a:srgbClr val="203864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{</a:t>
            </a:r>
            <a:endParaRPr lang="en-US" sz="1200" dirty="0"/>
          </a:p>
          <a:p>
            <a:pPr indent="0" marL="0">
              <a:buNone/>
            </a:pPr>
            <a:r>
              <a:rPr lang="en-US" sz="1100" dirty="0">
                <a:solidFill>
                  <a:srgbClr val="203864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"sensorObstacle": 1.23,</a:t>
            </a:r>
            <a:endParaRPr lang="en-US" sz="1200" dirty="0"/>
          </a:p>
          <a:p>
            <a:pPr indent="0" marL="0">
              <a:buNone/>
            </a:pPr>
            <a:r>
              <a:rPr lang="en-US" sz="1100" dirty="0">
                <a:solidFill>
                  <a:srgbClr val="203864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"sensorTrench": 0.45</a:t>
            </a:r>
            <a:endParaRPr lang="en-US" sz="1200" dirty="0"/>
          </a:p>
          <a:p>
            <a:pPr indent="0" marL="0">
              <a:buNone/>
            </a:pPr>
            <a:r>
              <a:rPr lang="en-US" sz="1100" dirty="0">
                <a:solidFill>
                  <a:srgbClr val="203864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}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754880" y="1280160"/>
            <a:ext cx="393192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Non‑blocking measurement: avoid pulseIn() to keep serial link responsive.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9600 bps UART via HC‑05/HC‑06 ensures reliable Bluetooth transmission.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JSON formatting enables integration with mobile apps and logging systems.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Data can be analysed remotely for usage insights and health monitoring.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Issues &amp; Potential Fixes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65760" y="1097280"/>
            <a:ext cx="393192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Limited range (~4 m) and diminished accuracy at longer distances.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Sensitive to temperature, humidity and environmental noise, leading to false readings.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Difficulty detecting small, angled or absorbent obstacles.
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754880" y="1097280"/>
            <a:ext cx="393192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Integrate LiDAR sensors for longer range (&gt;10 m) and higher precision.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Fuse multiple modalities: combine ultrasonic, LiDAR and IR to improve robustness.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Apply digital filtering (median or Kalman) to reduce measurement noise.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Increase sampling resolution or explore 2D LiDAR for richer spatial maps.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0400" y="3474720"/>
            <a:ext cx="2743200" cy="15544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Impact &amp; Innovation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457200" y="1005840"/>
          <a:ext cx="4389120" cy="27432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4" name="Text 1"/>
          <p:cNvSpPr/>
          <p:nvPr/>
        </p:nvSpPr>
        <p:spPr>
          <a:xfrm>
            <a:off x="4937760" y="1188720"/>
            <a:ext cx="4206240" cy="2377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Extends situational awareness beyond the reach of a cane.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Distinguishes overhead obstacles, walls and drop‑offs.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Discreet haptic cues enhance confidence without noise.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Open protocol enables integration with assistive apps.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3749040"/>
            <a:ext cx="3200400" cy="12801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760" y="274320"/>
            <a:ext cx="8412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203864"/>
                </a:solidFill>
              </a:rPr>
              <a:t>Conclusion &amp; Roadmap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82296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Prototype demonstrates safe obstacle and trench detection using dual ultrasonic sensors and trigonometric ranging.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Haptic alerts on D9 pin provide immediate feedback without disturbing others.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Bluetooth connectivity and JSON payloads enable logging, analytics and mobile notifications.
</a:t>
            </a:r>
            <a:pPr indent="0" marL="0">
              <a:buNone/>
            </a:pPr>
            <a:r>
              <a:rPr lang="en-US" sz="1200" dirty="0">
                <a:solidFill>
                  <a:srgbClr val="203864"/>
                </a:solidFill>
              </a:rPr>
              <a:t>• Next steps: optimise battery life, refine haptic patterns, miniaturise hardware and explore AI for object classification.
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1148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</a:rPr>
              <a:t>Together, let’s make navigation safer and more inclusive.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2025-11-10T17:41:45Z</dcterms:created>
  <dcterms:modified xsi:type="dcterms:W3CDTF">2025-11-10T17:41:45Z</dcterms:modified>
</cp:coreProperties>
</file>